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300" r:id="rId2"/>
    <p:sldId id="301" r:id="rId3"/>
    <p:sldId id="266" r:id="rId4"/>
    <p:sldId id="302" r:id="rId5"/>
    <p:sldId id="286" r:id="rId6"/>
    <p:sldId id="318" r:id="rId7"/>
    <p:sldId id="304" r:id="rId8"/>
    <p:sldId id="303" r:id="rId9"/>
    <p:sldId id="305" r:id="rId10"/>
    <p:sldId id="306" r:id="rId11"/>
    <p:sldId id="331" r:id="rId12"/>
    <p:sldId id="307" r:id="rId13"/>
    <p:sldId id="308" r:id="rId14"/>
    <p:sldId id="332" r:id="rId15"/>
    <p:sldId id="288" r:id="rId16"/>
    <p:sldId id="277" r:id="rId17"/>
    <p:sldId id="333" r:id="rId18"/>
    <p:sldId id="310" r:id="rId19"/>
    <p:sldId id="311" r:id="rId20"/>
    <p:sldId id="312" r:id="rId21"/>
    <p:sldId id="313" r:id="rId22"/>
    <p:sldId id="314" r:id="rId23"/>
    <p:sldId id="329" r:id="rId24"/>
    <p:sldId id="330" r:id="rId25"/>
    <p:sldId id="316" r:id="rId26"/>
    <p:sldId id="317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220"/>
    <a:srgbClr val="009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 varScale="1">
        <p:scale>
          <a:sx n="60" d="100"/>
          <a:sy n="60" d="100"/>
        </p:scale>
        <p:origin x="989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01B692B4-7FBD-67D5-80B6-44DD146A7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4bb6a45bf_0_79:notes">
            <a:extLst>
              <a:ext uri="{FF2B5EF4-FFF2-40B4-BE49-F238E27FC236}">
                <a16:creationId xmlns:a16="http://schemas.microsoft.com/office/drawing/2014/main" id="{FE461425-A1DB-E0EB-0674-186316A1E2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4bb6a45bf_0_79:notes">
            <a:extLst>
              <a:ext uri="{FF2B5EF4-FFF2-40B4-BE49-F238E27FC236}">
                <a16:creationId xmlns:a16="http://schemas.microsoft.com/office/drawing/2014/main" id="{9436EDDE-FC8A-973C-403E-890EA78D4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8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97FE1064-4DC3-61D9-CC64-C5C489AB2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4bb6a45bf_0_79:notes">
            <a:extLst>
              <a:ext uri="{FF2B5EF4-FFF2-40B4-BE49-F238E27FC236}">
                <a16:creationId xmlns:a16="http://schemas.microsoft.com/office/drawing/2014/main" id="{B1CD396C-62CB-D018-9636-CA34B40C1A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4bb6a45bf_0_79:notes">
            <a:extLst>
              <a:ext uri="{FF2B5EF4-FFF2-40B4-BE49-F238E27FC236}">
                <a16:creationId xmlns:a16="http://schemas.microsoft.com/office/drawing/2014/main" id="{CA1C0315-A6BE-7928-3771-EF8E9F2773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10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198dddde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2198dddde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bb6a45b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bb6a45b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192bfca7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192bfca7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bf1ff8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bf1ff8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0483cfce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0483cfce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C5CF043A-8BE5-EFB1-A52E-4C07A7EDF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bb6a45bf_0_86:notes">
            <a:extLst>
              <a:ext uri="{FF2B5EF4-FFF2-40B4-BE49-F238E27FC236}">
                <a16:creationId xmlns:a16="http://schemas.microsoft.com/office/drawing/2014/main" id="{AF608159-29D0-664D-5F88-C77115917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bb6a45bf_0_86:notes">
            <a:extLst>
              <a:ext uri="{FF2B5EF4-FFF2-40B4-BE49-F238E27FC236}">
                <a16:creationId xmlns:a16="http://schemas.microsoft.com/office/drawing/2014/main" id="{2B325758-5174-396E-F2BB-34B765E77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465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87BCCB30-1138-84DC-9521-92DBE2BA6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bb6a45bf_0_86:notes">
            <a:extLst>
              <a:ext uri="{FF2B5EF4-FFF2-40B4-BE49-F238E27FC236}">
                <a16:creationId xmlns:a16="http://schemas.microsoft.com/office/drawing/2014/main" id="{B79BF486-066C-756E-6005-CEF1F67EF1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bb6a45bf_0_86:notes">
            <a:extLst>
              <a:ext uri="{FF2B5EF4-FFF2-40B4-BE49-F238E27FC236}">
                <a16:creationId xmlns:a16="http://schemas.microsoft.com/office/drawing/2014/main" id="{C1B64E2B-71C3-CA2E-5D86-41053BB96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104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D20D1AF1-5B7F-2DAC-0EA2-E91096A34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bb6a45bf_0_86:notes">
            <a:extLst>
              <a:ext uri="{FF2B5EF4-FFF2-40B4-BE49-F238E27FC236}">
                <a16:creationId xmlns:a16="http://schemas.microsoft.com/office/drawing/2014/main" id="{2E1CE3FA-16A7-107D-2C19-5D32DFCD70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bb6a45bf_0_86:notes">
            <a:extLst>
              <a:ext uri="{FF2B5EF4-FFF2-40B4-BE49-F238E27FC236}">
                <a16:creationId xmlns:a16="http://schemas.microsoft.com/office/drawing/2014/main" id="{9FDCAD0C-DBB8-5B01-B1F9-ADA66824A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82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4bb6a45b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4bb6a45b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5026228B-C94A-E856-637E-36A11858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bb6a45bf_0_86:notes">
            <a:extLst>
              <a:ext uri="{FF2B5EF4-FFF2-40B4-BE49-F238E27FC236}">
                <a16:creationId xmlns:a16="http://schemas.microsoft.com/office/drawing/2014/main" id="{597ADBA9-CF2C-5819-4556-9A5C567A8B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bb6a45bf_0_86:notes">
            <a:extLst>
              <a:ext uri="{FF2B5EF4-FFF2-40B4-BE49-F238E27FC236}">
                <a16:creationId xmlns:a16="http://schemas.microsoft.com/office/drawing/2014/main" id="{24DE03E3-4E83-D11A-CC56-21A5B899D4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44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D44ABD2E-90E5-ECDD-4E57-3CED14BF6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bb6a45bf_0_86:notes">
            <a:extLst>
              <a:ext uri="{FF2B5EF4-FFF2-40B4-BE49-F238E27FC236}">
                <a16:creationId xmlns:a16="http://schemas.microsoft.com/office/drawing/2014/main" id="{86FCDFD1-B745-BC99-76F7-B6AF31B3E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bb6a45bf_0_86:notes">
            <a:extLst>
              <a:ext uri="{FF2B5EF4-FFF2-40B4-BE49-F238E27FC236}">
                <a16:creationId xmlns:a16="http://schemas.microsoft.com/office/drawing/2014/main" id="{51F91024-6C43-E29A-FAA0-CF98DCE2D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735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219b20db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2219b20db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20952600c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20952600c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21ad886a9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21ad886a9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4bb6a45b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4bb6a45b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2219b20db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2219b20db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0483cfce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0483cfce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4bb6a45b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4bb6a45b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0483cfce3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0483cfce3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4A89213-C448-48C7-DBF1-59A04BA85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4bb6a45bf_0_68:notes">
            <a:extLst>
              <a:ext uri="{FF2B5EF4-FFF2-40B4-BE49-F238E27FC236}">
                <a16:creationId xmlns:a16="http://schemas.microsoft.com/office/drawing/2014/main" id="{9EF8E519-8CE7-71FC-A2C1-59CB5E7D3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4bb6a45bf_0_68:notes">
            <a:extLst>
              <a:ext uri="{FF2B5EF4-FFF2-40B4-BE49-F238E27FC236}">
                <a16:creationId xmlns:a16="http://schemas.microsoft.com/office/drawing/2014/main" id="{8724A8AA-133E-63E5-1558-BF8E325AE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34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198dddde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198dddde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bb6a45b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4bb6a45b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4bb6a45b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4bb6a45b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20000">
              <a:srgbClr val="258220"/>
            </a:gs>
            <a:gs pos="100000">
              <a:schemeClr val="accent4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373581" y="630225"/>
            <a:ext cx="5329643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7474B-7381-4526-7E38-0D32D54451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833" b="1833"/>
          <a:stretch/>
        </p:blipFill>
        <p:spPr>
          <a:xfrm>
            <a:off x="1049749" y="3892787"/>
            <a:ext cx="821842" cy="93643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C63DA67F-460E-57CC-277A-BCD364C1175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92" y="3949389"/>
            <a:ext cx="815857" cy="8232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FE569472-46F4-1D86-528D-C4D81704E3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8936" y="-331210"/>
            <a:ext cx="3869863" cy="3869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gradFill>
                  <a:gsLst>
                    <a:gs pos="20000">
                      <a:srgbClr val="258220"/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3C00FB-D7AC-9552-9B02-EE49EE126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79F3843D-74AF-22C8-04C9-546819712C7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DB783C87-5211-3536-4932-20D6704CA3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20000">
              <a:srgbClr val="258220"/>
            </a:gs>
            <a:gs pos="100000">
              <a:schemeClr val="accent4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27646-6A83-B706-2EB5-5055474CA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833" b="1833"/>
          <a:stretch/>
        </p:blipFill>
        <p:spPr>
          <a:xfrm>
            <a:off x="406425" y="3721342"/>
            <a:ext cx="772167" cy="879836"/>
          </a:xfrm>
          <a:prstGeom prst="teardrop">
            <a:avLst>
              <a:gd name="adj" fmla="val 9102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CE3AFB70-A9FC-9995-196B-D64D0E9ED454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718" y="3891146"/>
            <a:ext cx="815857" cy="8232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C456B1F-52DC-D561-ACCF-9E40B252B4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269" y="186525"/>
            <a:ext cx="3171825" cy="3162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224A6-52F3-B7E4-83B3-905248D3C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833" b="1833"/>
          <a:stretch/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BD7C265F-015D-4829-2865-20F2ACB96003}"/>
              </a:ext>
            </a:extLst>
          </p:cNvPr>
          <p:cNvPicPr preferRelativeResize="0"/>
          <p:nvPr userDrawn="1"/>
        </p:nvPicPr>
        <p:blipFill>
          <a:blip r:embed="rId3">
            <a:alphaModFix/>
            <a:duotone>
              <a:prstClr val="black"/>
              <a:srgbClr val="00931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A1635EED-C654-CCA5-0403-0483A1382B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56898F-0138-203D-04BC-22CB29F3A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C12CE42D-B2F8-1D25-B537-4E683CAFF1A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32D68CB8-5C6D-1F9E-5B16-6A386A098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05338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681FF-5933-ED03-95BF-B85383DB0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2F55B31F-15A9-5FE6-1B3F-61D6843F6556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153AD05C-FD76-70BD-A7E6-4346149466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6680" y="17915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Graphic 1" descr="A collection of circles in various sizes and patterns">
            <a:extLst>
              <a:ext uri="{FF2B5EF4-FFF2-40B4-BE49-F238E27FC236}">
                <a16:creationId xmlns:a16="http://schemas.microsoft.com/office/drawing/2014/main" id="{1B98B781-CA16-E3D1-1EDE-4AE8EAA68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gradFill>
            <a:gsLst>
              <a:gs pos="20000">
                <a:srgbClr val="258220"/>
              </a:gs>
              <a:gs pos="100000">
                <a:schemeClr val="accent4">
                  <a:lumMod val="5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gradFill>
                  <a:gsLst>
                    <a:gs pos="20000">
                      <a:srgbClr val="258220"/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Graphic 1" descr="A collection of circles in various sizes and patterns">
            <a:extLst>
              <a:ext uri="{FF2B5EF4-FFF2-40B4-BE49-F238E27FC236}">
                <a16:creationId xmlns:a16="http://schemas.microsoft.com/office/drawing/2014/main" id="{390A90B3-104E-B933-EC45-9138531A1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python.org/librari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300761" y="630225"/>
            <a:ext cx="5402464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Electronics &amp; Python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911600"/>
            <a:ext cx="6331500" cy="568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/>
            <a:r>
              <a:rPr lang="pt-BR" dirty="0"/>
              <a:t>Hobby, Martin, 		`	</a:t>
            </a:r>
            <a:r>
              <a:rPr lang="en-US" dirty="0"/>
              <a:t>Week 1 – Day 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76387FF4-B582-3F93-FC44-18658C478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>
            <a:extLst>
              <a:ext uri="{FF2B5EF4-FFF2-40B4-BE49-F238E27FC236}">
                <a16:creationId xmlns:a16="http://schemas.microsoft.com/office/drawing/2014/main" id="{9772FAFF-523A-ADFF-7FB2-60B4C4E87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79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dirty="0"/>
              <a:t>Breadboard</a:t>
            </a:r>
            <a:endParaRPr dirty="0"/>
          </a:p>
        </p:txBody>
      </p:sp>
      <p:sp>
        <p:nvSpPr>
          <p:cNvPr id="99" name="Google Shape;99;p17">
            <a:extLst>
              <a:ext uri="{FF2B5EF4-FFF2-40B4-BE49-F238E27FC236}">
                <a16:creationId xmlns:a16="http://schemas.microsoft.com/office/drawing/2014/main" id="{DD58A83D-FBEA-7291-2F72-4AA3AD0AE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15486" y="1418325"/>
            <a:ext cx="5621378" cy="1910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Breadboard</a:t>
            </a:r>
            <a:r>
              <a:rPr lang="en-US" sz="2400" dirty="0"/>
              <a:t>: tool for prototyping circuits</a:t>
            </a:r>
          </a:p>
          <a:p>
            <a:pPr marL="342900">
              <a:lnSpc>
                <a:spcPct val="150000"/>
              </a:lnSpc>
            </a:pPr>
            <a:r>
              <a:rPr lang="en-US" sz="2400" dirty="0"/>
              <a:t>Use </a:t>
            </a:r>
            <a:r>
              <a:rPr lang="en-US" sz="2400" b="1" i="1" dirty="0"/>
              <a:t>jumper wires </a:t>
            </a:r>
            <a:r>
              <a:rPr lang="en-US" sz="2400" dirty="0"/>
              <a:t>for connections</a:t>
            </a:r>
          </a:p>
          <a:p>
            <a:pPr marL="342900">
              <a:lnSpc>
                <a:spcPct val="150000"/>
              </a:lnSpc>
            </a:pPr>
            <a:r>
              <a:rPr lang="en-US" sz="2400" dirty="0"/>
              <a:t>Check voltage limits (Pico: 3.3V logic)</a:t>
            </a: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6F3CB-A6CC-342C-E303-900FAD31BE01}"/>
              </a:ext>
            </a:extLst>
          </p:cNvPr>
          <p:cNvSpPr txBox="1"/>
          <p:nvPr/>
        </p:nvSpPr>
        <p:spPr>
          <a:xfrm>
            <a:off x="2400250" y="3725174"/>
            <a:ext cx="632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Always double-check your wiring. Mistakes can damage components or give false readings</a:t>
            </a:r>
          </a:p>
        </p:txBody>
      </p:sp>
      <p:pic>
        <p:nvPicPr>
          <p:cNvPr id="5" name="Google Shape;429;p63">
            <a:extLst>
              <a:ext uri="{FF2B5EF4-FFF2-40B4-BE49-F238E27FC236}">
                <a16:creationId xmlns:a16="http://schemas.microsoft.com/office/drawing/2014/main" id="{13F08F0C-27FC-1F27-8695-69770CD179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-488832" y="1579355"/>
            <a:ext cx="3695774" cy="2280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37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2D68E730-21DE-5394-AADD-6BF250409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>
            <a:extLst>
              <a:ext uri="{FF2B5EF4-FFF2-40B4-BE49-F238E27FC236}">
                <a16:creationId xmlns:a16="http://schemas.microsoft.com/office/drawing/2014/main" id="{35C56063-A689-FE84-D3F0-D06A848BF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79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dirty="0"/>
              <a:t>Jumper Wires</a:t>
            </a:r>
            <a:endParaRPr dirty="0"/>
          </a:p>
        </p:txBody>
      </p:sp>
      <p:sp>
        <p:nvSpPr>
          <p:cNvPr id="99" name="Google Shape;99;p17">
            <a:extLst>
              <a:ext uri="{FF2B5EF4-FFF2-40B4-BE49-F238E27FC236}">
                <a16:creationId xmlns:a16="http://schemas.microsoft.com/office/drawing/2014/main" id="{C20235E3-9661-6FEC-0F7E-DED20F2D9C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50361" y="1987502"/>
            <a:ext cx="5467516" cy="1733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58220"/>
                </a:solidFill>
              </a:rPr>
              <a:t>Types of Jumper Wires: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Male-to-Male: </a:t>
            </a:r>
            <a:r>
              <a:rPr lang="en-US" sz="2400" dirty="0"/>
              <a:t>Pins on both ends.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Male-to-Female: </a:t>
            </a:r>
            <a:r>
              <a:rPr lang="en-US" sz="2400" dirty="0"/>
              <a:t>One pin, one socket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Female-to-Female</a:t>
            </a:r>
            <a:r>
              <a:rPr lang="en-US" sz="2400" dirty="0"/>
              <a:t>: Sockets on both 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F9037-B2DD-C814-6DB1-491FD42E1B36}"/>
              </a:ext>
            </a:extLst>
          </p:cNvPr>
          <p:cNvSpPr txBox="1"/>
          <p:nvPr/>
        </p:nvSpPr>
        <p:spPr>
          <a:xfrm>
            <a:off x="2286000" y="3921219"/>
            <a:ext cx="632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short wires to reduce clutter, Avoid crossing wires unnecessarily and Check connections before powering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7947B-ED76-49CB-DF81-C7FFCCAC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38" y="1422888"/>
            <a:ext cx="2297723" cy="2297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1BE8EB-B2ED-E2D4-47A6-CD40B8440657}"/>
              </a:ext>
            </a:extLst>
          </p:cNvPr>
          <p:cNvSpPr txBox="1"/>
          <p:nvPr/>
        </p:nvSpPr>
        <p:spPr>
          <a:xfrm>
            <a:off x="2750360" y="1225210"/>
            <a:ext cx="5971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flexible, reusable wires used to connect components between a breadboard and a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373388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-US" dirty="0" err="1"/>
              <a:t>CircuitPython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About Circuit python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2400250" y="1364128"/>
            <a:ext cx="6321600" cy="2281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Python for Hardware / microcontrollers</a:t>
            </a:r>
          </a:p>
          <a:p>
            <a:pPr marL="114300" indent="0">
              <a:buNone/>
            </a:pPr>
            <a:endParaRPr lang="en-US" sz="2400" b="1" dirty="0"/>
          </a:p>
          <a:p>
            <a:pPr marL="114300" indent="0">
              <a:buNone/>
            </a:pPr>
            <a:r>
              <a:rPr lang="en-US" sz="2400" b="1" dirty="0"/>
              <a:t>Key libraries :</a:t>
            </a:r>
          </a:p>
          <a:p>
            <a:pPr marL="114300" indent="0">
              <a:buNone/>
            </a:pPr>
            <a:endParaRPr lang="en-US" sz="2400" b="1" dirty="0"/>
          </a:p>
          <a:p>
            <a:r>
              <a:rPr lang="en-US" sz="2400" b="1" i="1" dirty="0" err="1"/>
              <a:t>digitalio</a:t>
            </a:r>
            <a:r>
              <a:rPr lang="en-US" sz="2400" b="1" i="1" dirty="0"/>
              <a:t> -</a:t>
            </a:r>
            <a:r>
              <a:rPr lang="en-US" sz="2400" dirty="0"/>
              <a:t> for buttons/LEDs</a:t>
            </a:r>
          </a:p>
          <a:p>
            <a:r>
              <a:rPr lang="en-US" sz="2400" b="1" i="1" dirty="0" err="1"/>
              <a:t>analogio</a:t>
            </a:r>
            <a:r>
              <a:rPr lang="en-US" sz="2400" b="1" i="1" dirty="0"/>
              <a:t> -</a:t>
            </a:r>
            <a:r>
              <a:rPr lang="en-US" sz="2400" dirty="0"/>
              <a:t> for analog sensors</a:t>
            </a:r>
          </a:p>
          <a:p>
            <a:r>
              <a:rPr lang="en-US" sz="2400" b="1" i="1" dirty="0"/>
              <a:t>time -</a:t>
            </a:r>
            <a:r>
              <a:rPr lang="en-US" sz="2400" dirty="0"/>
              <a:t> for delays</a:t>
            </a:r>
          </a:p>
          <a:p>
            <a:pPr marL="0" indent="0">
              <a:buNone/>
            </a:pP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3835D-0EA3-7DA2-3B8F-BCE04072AB12}"/>
              </a:ext>
            </a:extLst>
          </p:cNvPr>
          <p:cNvSpPr txBox="1"/>
          <p:nvPr/>
        </p:nvSpPr>
        <p:spPr>
          <a:xfrm>
            <a:off x="2529840" y="3644297"/>
            <a:ext cx="5809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/>
              <a:t>Checking Installed </a:t>
            </a:r>
            <a:r>
              <a:rPr lang="en-US" sz="2000" u="sng" dirty="0" err="1"/>
              <a:t>CircuitPython</a:t>
            </a:r>
            <a:r>
              <a:rPr lang="en-US" sz="2000" u="sng" dirty="0"/>
              <a:t> Modules</a:t>
            </a:r>
          </a:p>
          <a:p>
            <a:endParaRPr lang="en-US" sz="1600" dirty="0"/>
          </a:p>
          <a:p>
            <a:r>
              <a:rPr lang="en-US" sz="1800" dirty="0"/>
              <a:t>&gt;&gt;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help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("modules")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Libraries</a:t>
            </a:r>
            <a:endParaRPr/>
          </a:p>
        </p:txBody>
      </p:sp>
      <p:sp>
        <p:nvSpPr>
          <p:cNvPr id="397" name="Google Shape;397;p58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https://circuitpython.org/libraries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900" y="2130551"/>
            <a:ext cx="4592350" cy="25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Installing</a:t>
            </a:r>
            <a:endParaRPr/>
          </a:p>
        </p:txBody>
      </p:sp>
      <p:sp>
        <p:nvSpPr>
          <p:cNvPr id="305" name="Google Shape;305;p45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Download a software called thonny IDE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will allow you to connect to the device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105312" cy="239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775" y="2718325"/>
            <a:ext cx="4128699" cy="191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Booting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 dirty="0"/>
              <a:t>Download Thonny IDE: https://thonny.org/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 dirty="0"/>
              <a:t>Connect the robot via </a:t>
            </a:r>
            <a:r>
              <a:rPr lang="en-GB" dirty="0" err="1"/>
              <a:t>microUSB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 dirty="0"/>
              <a:t>Connect the device by changing the interpreter in the bottom right corner of the IDE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 dirty="0"/>
              <a:t>Once connected you can select where you wish to save code.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code.py (</a:t>
            </a:r>
            <a:r>
              <a:rPr lang="en-GB" dirty="0" err="1"/>
              <a:t>CircuitPython</a:t>
            </a:r>
            <a:r>
              <a:rPr lang="en-GB" dirty="0"/>
              <a:t>) will launch on boot</a:t>
            </a:r>
            <a:endParaRPr dirty="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88" y="1338462"/>
            <a:ext cx="1897000" cy="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90" y="2359213"/>
            <a:ext cx="1720675" cy="1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047" y="799826"/>
            <a:ext cx="1591900" cy="15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9619E138-58FC-4CEF-6D26-FAFEB8B26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>
            <a:extLst>
              <a:ext uri="{FF2B5EF4-FFF2-40B4-BE49-F238E27FC236}">
                <a16:creationId xmlns:a16="http://schemas.microsoft.com/office/drawing/2014/main" id="{53CB7E9E-35DA-C3D1-4C50-27BC044CF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487718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Getting CPU Temperature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E720B-30D5-B1B9-071F-423B03A16486}"/>
              </a:ext>
            </a:extLst>
          </p:cNvPr>
          <p:cNvSpPr txBox="1"/>
          <p:nvPr/>
        </p:nvSpPr>
        <p:spPr>
          <a:xfrm>
            <a:off x="2648712" y="1486048"/>
            <a:ext cx="55732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microcontroller</a:t>
            </a:r>
          </a:p>
          <a:p>
            <a:pPr>
              <a:buNone/>
            </a:pPr>
            <a:endParaRPr lang="it-IT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it-IT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temperature = microcontroller.cpu.temperature</a:t>
            </a:r>
          </a:p>
          <a:p>
            <a:pPr>
              <a:buNone/>
            </a:pPr>
            <a:r>
              <a:rPr lang="it-IT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print("CPU Temperature:", temperature)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9A4A11-FE6E-B71C-F91A-BFF7FDA83605}"/>
              </a:ext>
            </a:extLst>
          </p:cNvPr>
          <p:cNvSpPr txBox="1"/>
          <p:nvPr/>
        </p:nvSpPr>
        <p:spPr>
          <a:xfrm>
            <a:off x="2290522" y="2861622"/>
            <a:ext cx="5821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Reads the internal temperature of the Pico’s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Can be logged like any other sensor data</a:t>
            </a:r>
          </a:p>
        </p:txBody>
      </p:sp>
    </p:spTree>
    <p:extLst>
      <p:ext uri="{BB962C8B-B14F-4D97-AF65-F5344CB8AC3E}">
        <p14:creationId xmlns:p14="http://schemas.microsoft.com/office/powerpoint/2010/main" val="275895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B7DE4DCC-7835-B426-9769-4DBCE7C0E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>
            <a:extLst>
              <a:ext uri="{FF2B5EF4-FFF2-40B4-BE49-F238E27FC236}">
                <a16:creationId xmlns:a16="http://schemas.microsoft.com/office/drawing/2014/main" id="{3625EE78-0FB5-A1F6-AA4C-E8BC04A358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487718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Controlling an LED with </a:t>
            </a:r>
            <a:r>
              <a:rPr lang="en-US" dirty="0" err="1"/>
              <a:t>CircuitPython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244EF-39B1-B138-998D-AAE04BC8294D}"/>
              </a:ext>
            </a:extLst>
          </p:cNvPr>
          <p:cNvSpPr txBox="1"/>
          <p:nvPr/>
        </p:nvSpPr>
        <p:spPr>
          <a:xfrm>
            <a:off x="4177679" y="1417588"/>
            <a:ext cx="44908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board</a:t>
            </a: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digitalio</a:t>
            </a:r>
            <a:endParaRPr lang="en-US" sz="120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time</a:t>
            </a:r>
          </a:p>
          <a:p>
            <a:pPr>
              <a:buNone/>
            </a:pPr>
            <a:endParaRPr lang="en-US" sz="120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led =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digitalio.DigitalInOut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(board.GP28)</a:t>
            </a:r>
          </a:p>
          <a:p>
            <a:pPr>
              <a:buNone/>
            </a:pP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led.direction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digitalio.Direction.OUTPUT</a:t>
            </a:r>
            <a:endParaRPr lang="en-US" sz="120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endParaRPr lang="en-US" sz="120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while True:</a:t>
            </a: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led.value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= True   # LED ON</a:t>
            </a: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time.sleep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(1)</a:t>
            </a: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led.value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= False  # LED OFF</a:t>
            </a: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time.sleep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1DBD7-AD3A-B39F-79FA-E4EE5B453E0D}"/>
              </a:ext>
            </a:extLst>
          </p:cNvPr>
          <p:cNvSpPr txBox="1"/>
          <p:nvPr/>
        </p:nvSpPr>
        <p:spPr>
          <a:xfrm>
            <a:off x="2400250" y="4288086"/>
            <a:ext cx="5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Turns an LED on and off every second</a:t>
            </a:r>
          </a:p>
        </p:txBody>
      </p:sp>
      <p:pic>
        <p:nvPicPr>
          <p:cNvPr id="9" name="Google Shape;437;p64">
            <a:extLst>
              <a:ext uri="{FF2B5EF4-FFF2-40B4-BE49-F238E27FC236}">
                <a16:creationId xmlns:a16="http://schemas.microsoft.com/office/drawing/2014/main" id="{1E96A64E-72B0-5C67-5943-50AEAADFF4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20" y="2168800"/>
            <a:ext cx="3321978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36;p64">
            <a:extLst>
              <a:ext uri="{FF2B5EF4-FFF2-40B4-BE49-F238E27FC236}">
                <a16:creationId xmlns:a16="http://schemas.microsoft.com/office/drawing/2014/main" id="{A79CF22D-88CC-68B7-DB2F-810C26CA0F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017" y="1449907"/>
            <a:ext cx="1654465" cy="11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0B4BC1-4D5C-5A99-CCD8-D5183336D706}"/>
              </a:ext>
            </a:extLst>
          </p:cNvPr>
          <p:cNvSpPr txBox="1"/>
          <p:nvPr/>
        </p:nvSpPr>
        <p:spPr>
          <a:xfrm>
            <a:off x="6919649" y="1417588"/>
            <a:ext cx="1748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Digital output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0340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9BE643C2-3BD6-C303-08EA-0F09E222E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>
            <a:extLst>
              <a:ext uri="{FF2B5EF4-FFF2-40B4-BE49-F238E27FC236}">
                <a16:creationId xmlns:a16="http://schemas.microsoft.com/office/drawing/2014/main" id="{16C92049-0056-1621-DC4E-E3BCB6248B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487718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Detecting Button Presses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8C4F5-7CE1-D394-2ADF-15703F1B2F51}"/>
              </a:ext>
            </a:extLst>
          </p:cNvPr>
          <p:cNvSpPr txBox="1"/>
          <p:nvPr/>
        </p:nvSpPr>
        <p:spPr>
          <a:xfrm>
            <a:off x="2833612" y="1388512"/>
            <a:ext cx="49814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board</a:t>
            </a: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digitalio</a:t>
            </a:r>
            <a:endParaRPr lang="en-US" sz="120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endParaRPr lang="en-US" sz="120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button =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digitalio.DigitalInOut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(board.GP18)</a:t>
            </a:r>
          </a:p>
          <a:p>
            <a:pPr>
              <a:buNone/>
            </a:pP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button.direction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digitalio.Direction.INPUT</a:t>
            </a:r>
            <a:endParaRPr lang="en-US" sz="120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button.pull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digitalio.Pull.UP</a:t>
            </a:r>
            <a:endParaRPr lang="en-US" sz="120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endParaRPr lang="en-US" sz="120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while True:</a:t>
            </a: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if not </a:t>
            </a:r>
            <a:r>
              <a:rPr lang="en-US" sz="120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button.value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</a:pP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    print("Button pressed!")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CB799-8107-8938-F822-89FE467B5B62}"/>
              </a:ext>
            </a:extLst>
          </p:cNvPr>
          <p:cNvSpPr txBox="1"/>
          <p:nvPr/>
        </p:nvSpPr>
        <p:spPr>
          <a:xfrm>
            <a:off x="2394700" y="4016650"/>
            <a:ext cx="6237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Detects when a button connected to </a:t>
            </a:r>
            <a:r>
              <a:rPr lang="en-US" i="1" dirty="0"/>
              <a:t>GP18</a:t>
            </a:r>
            <a:r>
              <a:rPr lang="en-US" sz="1800" dirty="0"/>
              <a:t> is pressed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 be extended to trigger LEDs or log events</a:t>
            </a:r>
          </a:p>
        </p:txBody>
      </p:sp>
      <p:pic>
        <p:nvPicPr>
          <p:cNvPr id="2" name="Google Shape;459;p67">
            <a:extLst>
              <a:ext uri="{FF2B5EF4-FFF2-40B4-BE49-F238E27FC236}">
                <a16:creationId xmlns:a16="http://schemas.microsoft.com/office/drawing/2014/main" id="{7F54A258-4B1F-988A-E248-B823186F6B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92" y="1153887"/>
            <a:ext cx="2105312" cy="28357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C1D96E-DAB9-63E6-5A3F-D9C83BBB6CFF}"/>
              </a:ext>
            </a:extLst>
          </p:cNvPr>
          <p:cNvSpPr txBox="1"/>
          <p:nvPr/>
        </p:nvSpPr>
        <p:spPr>
          <a:xfrm>
            <a:off x="6919649" y="1417588"/>
            <a:ext cx="1748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Digital input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733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What Is a Microcontroller?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561DC-AEB7-2489-F25C-1B356B7407B2}"/>
              </a:ext>
            </a:extLst>
          </p:cNvPr>
          <p:cNvSpPr txBox="1"/>
          <p:nvPr/>
        </p:nvSpPr>
        <p:spPr>
          <a:xfrm>
            <a:off x="2400250" y="1337804"/>
            <a:ext cx="6321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Small, programmable computer on a chip. Controls input/output devices. Examples: </a:t>
            </a:r>
            <a:r>
              <a:rPr lang="en-US" sz="2000" b="1" i="1" dirty="0"/>
              <a:t>Raspberry Pi Pico, Arduino</a:t>
            </a:r>
          </a:p>
          <a:p>
            <a:endParaRPr lang="en-US" sz="2000" dirty="0"/>
          </a:p>
          <a:p>
            <a:r>
              <a:rPr lang="en-US" sz="2000" dirty="0"/>
              <a:t>Microcontrollers are the brains behind smart devices. affordable, powerful, and perfect for data logging.</a:t>
            </a:r>
          </a:p>
        </p:txBody>
      </p:sp>
      <p:pic>
        <p:nvPicPr>
          <p:cNvPr id="2" name="Google Shape;191;p28">
            <a:extLst>
              <a:ext uri="{FF2B5EF4-FFF2-40B4-BE49-F238E27FC236}">
                <a16:creationId xmlns:a16="http://schemas.microsoft.com/office/drawing/2014/main" id="{60363573-0411-CEC2-DC50-9FA2B2CDC2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002"/>
          <a:stretch/>
        </p:blipFill>
        <p:spPr>
          <a:xfrm>
            <a:off x="5772066" y="3276796"/>
            <a:ext cx="2859813" cy="1381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2848FD32-7E95-694B-A292-87BE1DCEC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>
            <a:extLst>
              <a:ext uri="{FF2B5EF4-FFF2-40B4-BE49-F238E27FC236}">
                <a16:creationId xmlns:a16="http://schemas.microsoft.com/office/drawing/2014/main" id="{3EF145C9-6EF2-D30F-61C4-984C69CA84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000038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Temperature &amp; Humidity Sensor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CC293-940F-C48F-B4D7-720714B0924F}"/>
              </a:ext>
            </a:extLst>
          </p:cNvPr>
          <p:cNvSpPr txBox="1"/>
          <p:nvPr/>
        </p:nvSpPr>
        <p:spPr>
          <a:xfrm>
            <a:off x="3040876" y="1423102"/>
            <a:ext cx="5591060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board</a:t>
            </a: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adafruit_dht</a:t>
            </a:r>
            <a:endParaRPr lang="en-US" sz="105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time</a:t>
            </a:r>
          </a:p>
          <a:p>
            <a:pPr>
              <a:buNone/>
            </a:pPr>
            <a:endParaRPr lang="en-US" sz="105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dht_device</a:t>
            </a: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= adafruit_dht.DHT11(board.GP15)</a:t>
            </a:r>
          </a:p>
          <a:p>
            <a:pPr>
              <a:buNone/>
            </a:pPr>
            <a:endParaRPr lang="en-US" sz="105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while True:</a:t>
            </a: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try:</a:t>
            </a: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    temperature = 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dht_device.temperature</a:t>
            </a:r>
            <a:endParaRPr lang="en-US" sz="105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    humidity = 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dht_device.humidity</a:t>
            </a:r>
            <a:endParaRPr lang="en-US" sz="105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    print(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f"Temp</a:t>
            </a: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: {temperature}°C  Humidity: {humidity}%")</a:t>
            </a: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except 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RuntimeError</a:t>
            </a: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as error:</a:t>
            </a: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    print(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error.args</a:t>
            </a: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[0])</a:t>
            </a: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time.sleep</a:t>
            </a: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83F13-B97B-5F3F-7A2A-51EBF1953666}"/>
              </a:ext>
            </a:extLst>
          </p:cNvPr>
          <p:cNvSpPr txBox="1"/>
          <p:nvPr/>
        </p:nvSpPr>
        <p:spPr>
          <a:xfrm>
            <a:off x="2394700" y="4016650"/>
            <a:ext cx="6237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Uses the </a:t>
            </a:r>
            <a:r>
              <a:rPr lang="en-US" sz="1800" b="1" i="1" dirty="0" err="1"/>
              <a:t>adafruit_dht</a:t>
            </a:r>
            <a:r>
              <a:rPr lang="en-US" sz="1800" b="1" i="1" dirty="0"/>
              <a:t> </a:t>
            </a:r>
            <a:r>
              <a:rPr lang="en-US" sz="1800" dirty="0"/>
              <a:t>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Reads temperature and humidity every 2 seconds</a:t>
            </a:r>
          </a:p>
        </p:txBody>
      </p:sp>
      <p:pic>
        <p:nvPicPr>
          <p:cNvPr id="3" name="Google Shape;499;p72">
            <a:extLst>
              <a:ext uri="{FF2B5EF4-FFF2-40B4-BE49-F238E27FC236}">
                <a16:creationId xmlns:a16="http://schemas.microsoft.com/office/drawing/2014/main" id="{A6668198-844B-61AB-237F-8043AE2B38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339660"/>
            <a:ext cx="2105313" cy="2548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63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CAD5ED4A-638B-2867-5FA7-02F9DCCE6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>
            <a:extLst>
              <a:ext uri="{FF2B5EF4-FFF2-40B4-BE49-F238E27FC236}">
                <a16:creationId xmlns:a16="http://schemas.microsoft.com/office/drawing/2014/main" id="{05772F7F-5503-A34A-1335-1B4A2A391A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000038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Soil Moisture Sensor (Analog)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22375-4716-A9A5-3BEE-4904BA7FE478}"/>
              </a:ext>
            </a:extLst>
          </p:cNvPr>
          <p:cNvSpPr txBox="1"/>
          <p:nvPr/>
        </p:nvSpPr>
        <p:spPr>
          <a:xfrm>
            <a:off x="4370772" y="1475296"/>
            <a:ext cx="4652276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board</a:t>
            </a: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analogio</a:t>
            </a:r>
            <a:endParaRPr lang="en-US" sz="105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import time</a:t>
            </a:r>
          </a:p>
          <a:p>
            <a:pPr>
              <a:buNone/>
            </a:pPr>
            <a:endParaRPr lang="en-US" sz="105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moisture = 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analogio.AnalogIn</a:t>
            </a: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(board.A0)</a:t>
            </a:r>
          </a:p>
          <a:p>
            <a:pPr>
              <a:buNone/>
            </a:pPr>
            <a:endParaRPr lang="en-US" sz="105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def 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get_voltage</a:t>
            </a: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(pin):</a:t>
            </a: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return (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pin.value</a:t>
            </a: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* 3.3) / 65536</a:t>
            </a:r>
          </a:p>
          <a:p>
            <a:pPr>
              <a:buNone/>
            </a:pPr>
            <a:endParaRPr lang="en-US" sz="1050" b="1" dirty="0">
              <a:solidFill>
                <a:schemeClr val="accent4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while True:</a:t>
            </a: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voltage = 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get_voltage</a:t>
            </a: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(moisture)</a:t>
            </a: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print("Soil moisture voltage:", voltage)</a:t>
            </a:r>
          </a:p>
          <a:p>
            <a:pPr>
              <a:buNone/>
            </a:pP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    </a:t>
            </a:r>
            <a:r>
              <a:rPr lang="en-US" sz="1050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time.sleep</a:t>
            </a:r>
            <a:r>
              <a:rPr lang="en-US" sz="105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</a:rPr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AE12C-E6CA-2E8C-9560-81601A911C49}"/>
              </a:ext>
            </a:extLst>
          </p:cNvPr>
          <p:cNvSpPr txBox="1"/>
          <p:nvPr/>
        </p:nvSpPr>
        <p:spPr>
          <a:xfrm>
            <a:off x="2394700" y="4016650"/>
            <a:ext cx="6237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Reads analog voltage from a soil moisture sensor.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Higher voltage </a:t>
            </a:r>
            <a:r>
              <a:rPr lang="en-US" sz="1800" dirty="0"/>
              <a:t>= drier soil; </a:t>
            </a:r>
            <a:r>
              <a:rPr lang="en-US" sz="1800" b="1" dirty="0"/>
              <a:t>lower voltage </a:t>
            </a:r>
            <a:r>
              <a:rPr lang="en-US" sz="1800" dirty="0"/>
              <a:t>= wetter soil</a:t>
            </a:r>
          </a:p>
        </p:txBody>
      </p:sp>
      <p:pic>
        <p:nvPicPr>
          <p:cNvPr id="2" name="Google Shape;491;p71">
            <a:extLst>
              <a:ext uri="{FF2B5EF4-FFF2-40B4-BE49-F238E27FC236}">
                <a16:creationId xmlns:a16="http://schemas.microsoft.com/office/drawing/2014/main" id="{45105F4D-028E-6600-38C4-F40A34FCB5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62" y="1683424"/>
            <a:ext cx="3326675" cy="200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068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Labs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/>
          </a:p>
        </p:txBody>
      </p:sp>
      <p:sp>
        <p:nvSpPr>
          <p:cNvPr id="592" name="Google Shape;592;p8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Get an LED blinking on and off with intervals of 1 second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Place in a button so the LED only lights up when the button is pressed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Now have it so the button toggles on and off the light instead of holding it down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game</a:t>
            </a:r>
            <a:endParaRPr/>
          </a:p>
        </p:txBody>
      </p:sp>
      <p:sp>
        <p:nvSpPr>
          <p:cNvPr id="598" name="Google Shape;598;p8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game should have three buttons and 3 LEDs, plus a green and red LED.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game will flash the LEDs in a different random order, then wait for the user to press the buttons in that order. As soon as a mistake is made the red LED blinks and the game restarts. If the user enters the correct sequence the green LED blinks and another random sequence will play.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EXTENSION: have the sequences get longer and longer as the game goes on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/>
              <a:t>Further EXTENSION: Use other sensors for your game rather than just buttons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Wrap-Up &amp; Preview of Day 2</a:t>
            </a:r>
            <a:endParaRPr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1878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/>
              <a:t>Tomorrow</a:t>
            </a:r>
            <a:r>
              <a:rPr lang="en-US" sz="2400" dirty="0"/>
              <a:t>: Electronics &amp; sensor basics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/>
              <a:t>Lab</a:t>
            </a:r>
            <a:r>
              <a:rPr lang="en-US" sz="2400" dirty="0"/>
              <a:t>: Build a memory game with buttons and LEDs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ED6B9-9F21-9AB1-1A1E-5142E6FF9AA4}"/>
              </a:ext>
            </a:extLst>
          </p:cNvPr>
          <p:cNvSpPr txBox="1"/>
          <p:nvPr/>
        </p:nvSpPr>
        <p:spPr>
          <a:xfrm>
            <a:off x="2410112" y="3761750"/>
            <a:ext cx="63216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258220"/>
                </a:solidFill>
              </a:rPr>
              <a:t>Great start today! Tomorrow, we dive into hardware and sensors get ready to build.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table</a:t>
            </a:r>
            <a:endParaRPr/>
          </a:p>
        </p:txBody>
      </p:sp>
      <p:graphicFrame>
        <p:nvGraphicFramePr>
          <p:cNvPr id="2" name="Google Shape;384;p55">
            <a:extLst>
              <a:ext uri="{FF2B5EF4-FFF2-40B4-BE49-F238E27FC236}">
                <a16:creationId xmlns:a16="http://schemas.microsoft.com/office/drawing/2014/main" id="{7F682C8C-6334-9897-116A-070F11B99B41}"/>
              </a:ext>
            </a:extLst>
          </p:cNvPr>
          <p:cNvGraphicFramePr/>
          <p:nvPr/>
        </p:nvGraphicFramePr>
        <p:xfrm>
          <a:off x="156263" y="1122525"/>
          <a:ext cx="8831475" cy="26531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8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6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Timetable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Mon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Tue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Wed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Thu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Fri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Sat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Sun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Mon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Tue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Wed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Thu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Fri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Lecture (1.5 hours)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2"/>
                          </a:solidFill>
                        </a:rPr>
                        <a:t>11:00am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</a:rPr>
                        <a:t>10:30am</a:t>
                      </a:r>
                      <a:endParaRPr dirty="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Practical (2 hours)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2"/>
                          </a:solidFill>
                        </a:rPr>
                        <a:t>13:00pm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</a:rPr>
                        <a:t>13:00pm</a:t>
                      </a: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2833100" y="149437"/>
            <a:ext cx="5052600" cy="6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Laptop  vs Microcontroller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4572000" y="1180092"/>
            <a:ext cx="3953213" cy="182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2000" dirty="0"/>
              <a:t>Energy efficient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2000" dirty="0"/>
              <a:t>Cheap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2000" dirty="0"/>
              <a:t>Not as powerful as big computers</a:t>
            </a:r>
            <a:endParaRPr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2000" dirty="0"/>
              <a:t>Smaller memory</a:t>
            </a:r>
            <a:endParaRPr sz="2000" dirty="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88" y="2925910"/>
            <a:ext cx="2635475" cy="18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138" y="2958710"/>
            <a:ext cx="2676075" cy="18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0;p23">
            <a:extLst>
              <a:ext uri="{FF2B5EF4-FFF2-40B4-BE49-F238E27FC236}">
                <a16:creationId xmlns:a16="http://schemas.microsoft.com/office/drawing/2014/main" id="{D9CECE24-3E88-EAFC-FDA3-FCD939169F30}"/>
              </a:ext>
            </a:extLst>
          </p:cNvPr>
          <p:cNvSpPr txBox="1">
            <a:spLocks/>
          </p:cNvSpPr>
          <p:nvPr/>
        </p:nvSpPr>
        <p:spPr>
          <a:xfrm>
            <a:off x="406400" y="1064850"/>
            <a:ext cx="3953213" cy="18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000" dirty="0"/>
              <a:t>Energy consuming</a:t>
            </a:r>
          </a:p>
          <a:p>
            <a:r>
              <a:rPr lang="en-US" sz="2000" dirty="0"/>
              <a:t>Expensive</a:t>
            </a:r>
          </a:p>
          <a:p>
            <a:r>
              <a:rPr lang="en-US" sz="2000" dirty="0"/>
              <a:t>powerful</a:t>
            </a:r>
          </a:p>
          <a:p>
            <a:r>
              <a:rPr lang="en-US" sz="2000" dirty="0"/>
              <a:t>larger memory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42D319DA-9AAF-49B9-932F-EFED45323B9E}"/>
              </a:ext>
            </a:extLst>
          </p:cNvPr>
          <p:cNvSpPr/>
          <p:nvPr/>
        </p:nvSpPr>
        <p:spPr>
          <a:xfrm flipH="1">
            <a:off x="4163437" y="834232"/>
            <a:ext cx="196176" cy="3953128"/>
          </a:xfrm>
          <a:prstGeom prst="lightningBol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Raspberry Pi Pico Overview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2410112" y="1363750"/>
            <a:ext cx="6321600" cy="2562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Has GPIO pins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USB connectivity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Supports </a:t>
            </a:r>
            <a:r>
              <a:rPr lang="en-US" sz="2400" dirty="0" err="1"/>
              <a:t>CircuitPython</a:t>
            </a:r>
            <a:r>
              <a:rPr lang="en-US" sz="2400" dirty="0"/>
              <a:t> and </a:t>
            </a:r>
            <a:r>
              <a:rPr lang="en-US" sz="2400" dirty="0" err="1"/>
              <a:t>MicroPython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14300" indent="0">
              <a:buNone/>
            </a:pPr>
            <a:r>
              <a:rPr lang="en-US" sz="2400" i="1" dirty="0"/>
              <a:t>The Pico is ideal for beginners as it uses python</a:t>
            </a:r>
          </a:p>
        </p:txBody>
      </p:sp>
      <p:pic>
        <p:nvPicPr>
          <p:cNvPr id="2" name="Google Shape;201;p29">
            <a:extLst>
              <a:ext uri="{FF2B5EF4-FFF2-40B4-BE49-F238E27FC236}">
                <a16:creationId xmlns:a16="http://schemas.microsoft.com/office/drawing/2014/main" id="{76A547B8-F7E9-11DE-4E7B-AAAF44D263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421747">
            <a:off x="-39852" y="2046230"/>
            <a:ext cx="2436040" cy="140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title"/>
          </p:nvPr>
        </p:nvSpPr>
        <p:spPr>
          <a:xfrm>
            <a:off x="422150" y="1874985"/>
            <a:ext cx="2027973" cy="1393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Pico pinout</a:t>
            </a:r>
            <a:endParaRPr dirty="0"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749" y="586899"/>
            <a:ext cx="6615101" cy="396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BE81CF2C-811D-9AAE-B103-903265CED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>
            <a:extLst>
              <a:ext uri="{FF2B5EF4-FFF2-40B4-BE49-F238E27FC236}">
                <a16:creationId xmlns:a16="http://schemas.microsoft.com/office/drawing/2014/main" id="{5BADC24E-92C6-321B-BFDB-867A6C44F6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11153" y="1890585"/>
            <a:ext cx="4710697" cy="1508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Faster and more compressed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USB connectivity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Supports C++</a:t>
            </a:r>
          </a:p>
          <a:p>
            <a:pPr marL="114300" indent="0">
              <a:buNone/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81EB69-99AC-A5DA-EDCD-8E7F4E9A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Arduino Overview</a:t>
            </a:r>
          </a:p>
        </p:txBody>
      </p:sp>
      <p:pic>
        <p:nvPicPr>
          <p:cNvPr id="5" name="Google Shape;202;p29">
            <a:extLst>
              <a:ext uri="{FF2B5EF4-FFF2-40B4-BE49-F238E27FC236}">
                <a16:creationId xmlns:a16="http://schemas.microsoft.com/office/drawing/2014/main" id="{CFD3BCF0-43A6-2283-7569-C10141FB68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65" y="1604299"/>
            <a:ext cx="2845226" cy="208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51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lvl="0"/>
            <a:r>
              <a:rPr lang="en-US" dirty="0"/>
              <a:t>Components </a:t>
            </a:r>
            <a:br>
              <a:rPr lang="en-US" dirty="0"/>
            </a:br>
            <a:r>
              <a:rPr lang="en-US" dirty="0"/>
              <a:t>Basics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Input vs Output Devices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FAD3F3-950B-020C-AFFB-FF4D9139D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6933"/>
              </p:ext>
            </p:extLst>
          </p:nvPr>
        </p:nvGraphicFramePr>
        <p:xfrm>
          <a:off x="2495169" y="1443228"/>
          <a:ext cx="6321426" cy="14935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96543">
                  <a:extLst>
                    <a:ext uri="{9D8B030D-6E8A-4147-A177-3AD203B41FA5}">
                      <a16:colId xmlns:a16="http://schemas.microsoft.com/office/drawing/2014/main" val="2810333441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4143332588"/>
                    </a:ext>
                  </a:extLst>
                </a:gridCol>
                <a:gridCol w="2464563">
                  <a:extLst>
                    <a:ext uri="{9D8B030D-6E8A-4147-A177-3AD203B41FA5}">
                      <a16:colId xmlns:a16="http://schemas.microsoft.com/office/drawing/2014/main" val="143766651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solidFill>
                            <a:srgbClr val="258220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solidFill>
                            <a:srgbClr val="258220"/>
                          </a:solidFill>
                        </a:rPr>
                        <a:t>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solidFill>
                            <a:srgbClr val="258220"/>
                          </a:solidFill>
                        </a:rPr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5695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solidFill>
                            <a:schemeClr val="bg2"/>
                          </a:solidFill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solidFill>
                            <a:schemeClr val="bg2"/>
                          </a:solidFill>
                        </a:rPr>
                        <a:t>Buttons, 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solidFill>
                            <a:schemeClr val="bg2"/>
                          </a:solidFill>
                        </a:rPr>
                        <a:t>Send data to Pico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20877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>
                          <a:solidFill>
                            <a:schemeClr val="bg2"/>
                          </a:solidFill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solidFill>
                            <a:schemeClr val="bg2"/>
                          </a:solidFill>
                        </a:rPr>
                        <a:t>LEDs, buzzers, motors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Receive commands from Pico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111344"/>
                  </a:ext>
                </a:extLst>
              </a:tr>
            </a:tbl>
          </a:graphicData>
        </a:graphic>
      </p:graphicFrame>
      <p:pic>
        <p:nvPicPr>
          <p:cNvPr id="2" name="Google Shape;341;p50">
            <a:extLst>
              <a:ext uri="{FF2B5EF4-FFF2-40B4-BE49-F238E27FC236}">
                <a16:creationId xmlns:a16="http://schemas.microsoft.com/office/drawing/2014/main" id="{F717F49D-B83A-095A-AB20-700C77BF12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884" y="3389250"/>
            <a:ext cx="1178300" cy="1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42;p50">
            <a:extLst>
              <a:ext uri="{FF2B5EF4-FFF2-40B4-BE49-F238E27FC236}">
                <a16:creationId xmlns:a16="http://schemas.microsoft.com/office/drawing/2014/main" id="{77A8E496-F1F7-910A-8E08-F0937E636D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9258"/>
          <a:stretch/>
        </p:blipFill>
        <p:spPr>
          <a:xfrm>
            <a:off x="641816" y="2672011"/>
            <a:ext cx="1571926" cy="143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45;p50">
            <a:extLst>
              <a:ext uri="{FF2B5EF4-FFF2-40B4-BE49-F238E27FC236}">
                <a16:creationId xmlns:a16="http://schemas.microsoft.com/office/drawing/2014/main" id="{9AF0FC28-724C-7877-0246-E7724F1355B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rcRect t="7530" b="8978"/>
          <a:stretch>
            <a:fillRect/>
          </a:stretch>
        </p:blipFill>
        <p:spPr>
          <a:xfrm>
            <a:off x="4077022" y="3202119"/>
            <a:ext cx="1788828" cy="149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44;p50">
            <a:extLst>
              <a:ext uri="{FF2B5EF4-FFF2-40B4-BE49-F238E27FC236}">
                <a16:creationId xmlns:a16="http://schemas.microsoft.com/office/drawing/2014/main" id="{002F0D34-DAF6-15A3-C6BD-BEC085E71C8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rcRect l="7609" t="20592" b="16052"/>
          <a:stretch>
            <a:fillRect/>
          </a:stretch>
        </p:blipFill>
        <p:spPr>
          <a:xfrm>
            <a:off x="327405" y="1211350"/>
            <a:ext cx="1624092" cy="1113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4;p46">
            <a:extLst>
              <a:ext uri="{FF2B5EF4-FFF2-40B4-BE49-F238E27FC236}">
                <a16:creationId xmlns:a16="http://schemas.microsoft.com/office/drawing/2014/main" id="{3E21D40D-86E0-9BF3-75C9-7FF3C303830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5052" y="3389250"/>
            <a:ext cx="1235413" cy="97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5;p46">
            <a:extLst>
              <a:ext uri="{FF2B5EF4-FFF2-40B4-BE49-F238E27FC236}">
                <a16:creationId xmlns:a16="http://schemas.microsoft.com/office/drawing/2014/main" id="{4E690F4C-9FD9-7A23-E7FF-2C583833DFD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rcRect l="20931" r="20448"/>
          <a:stretch>
            <a:fillRect/>
          </a:stretch>
        </p:blipFill>
        <p:spPr>
          <a:xfrm>
            <a:off x="6061466" y="3543000"/>
            <a:ext cx="1066801" cy="10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79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dirty="0"/>
              <a:t>Sensors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2400250" y="1279658"/>
            <a:ext cx="6321600" cy="2024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Digital sensors: </a:t>
            </a:r>
            <a:r>
              <a:rPr lang="en-US" sz="2000" dirty="0"/>
              <a:t>On/off signals (e.g., PIR motion sensor)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Analog sensors: </a:t>
            </a:r>
            <a:r>
              <a:rPr lang="en-US" sz="2000" dirty="0"/>
              <a:t>Range of values (e.g., soil moisture sensor, microphones)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Common sensors: </a:t>
            </a:r>
            <a:r>
              <a:rPr lang="en-US" sz="2000" dirty="0"/>
              <a:t>DHT11 (temp/humidity), CO2, ultrasonic (distance)</a:t>
            </a:r>
            <a:endParaRPr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E1FCF-73F0-2C58-BFD5-B9E68DA344C4}"/>
              </a:ext>
            </a:extLst>
          </p:cNvPr>
          <p:cNvSpPr txBox="1"/>
          <p:nvPr/>
        </p:nvSpPr>
        <p:spPr>
          <a:xfrm>
            <a:off x="2400250" y="3602232"/>
            <a:ext cx="6207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58220"/>
                </a:solidFill>
              </a:rPr>
              <a:t>We’ll use them to collect environmental data for machine learning.</a:t>
            </a:r>
          </a:p>
        </p:txBody>
      </p:sp>
      <p:pic>
        <p:nvPicPr>
          <p:cNvPr id="2" name="Google Shape;342;p50">
            <a:extLst>
              <a:ext uri="{FF2B5EF4-FFF2-40B4-BE49-F238E27FC236}">
                <a16:creationId xmlns:a16="http://schemas.microsoft.com/office/drawing/2014/main" id="{A7D9AD3D-8B09-8C41-66C6-52C520DDFF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9258"/>
          <a:stretch/>
        </p:blipFill>
        <p:spPr>
          <a:xfrm>
            <a:off x="722027" y="2291845"/>
            <a:ext cx="1327661" cy="126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44;p50">
            <a:extLst>
              <a:ext uri="{FF2B5EF4-FFF2-40B4-BE49-F238E27FC236}">
                <a16:creationId xmlns:a16="http://schemas.microsoft.com/office/drawing/2014/main" id="{F60DED7A-366A-0A4C-DF17-3BAAC69077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l="7609" t="20592" b="16052"/>
          <a:stretch>
            <a:fillRect/>
          </a:stretch>
        </p:blipFill>
        <p:spPr>
          <a:xfrm>
            <a:off x="317930" y="1308222"/>
            <a:ext cx="1371721" cy="98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1014</Words>
  <Application>Microsoft Office PowerPoint</Application>
  <PresentationFormat>On-screen Show (16:9)</PresentationFormat>
  <Paragraphs>197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Lato</vt:lpstr>
      <vt:lpstr>Raleway</vt:lpstr>
      <vt:lpstr>Courier New</vt:lpstr>
      <vt:lpstr>Swiss</vt:lpstr>
      <vt:lpstr>Electronics &amp; Python</vt:lpstr>
      <vt:lpstr>What Is a Microcontroller?</vt:lpstr>
      <vt:lpstr>Laptop  vs Microcontroller</vt:lpstr>
      <vt:lpstr>Raspberry Pi Pico Overview</vt:lpstr>
      <vt:lpstr>Pico pinout</vt:lpstr>
      <vt:lpstr>Arduino Overview</vt:lpstr>
      <vt:lpstr>Components  Basics</vt:lpstr>
      <vt:lpstr>Input vs Output Devices</vt:lpstr>
      <vt:lpstr>Sensors</vt:lpstr>
      <vt:lpstr>Breadboard</vt:lpstr>
      <vt:lpstr>Jumper Wires</vt:lpstr>
      <vt:lpstr>CircuitPython</vt:lpstr>
      <vt:lpstr>About Circuit python</vt:lpstr>
      <vt:lpstr>Libraries</vt:lpstr>
      <vt:lpstr>Installing</vt:lpstr>
      <vt:lpstr>Booting</vt:lpstr>
      <vt:lpstr>Getting CPU Temperature</vt:lpstr>
      <vt:lpstr>Controlling an LED with CircuitPython</vt:lpstr>
      <vt:lpstr>Detecting Button Presses</vt:lpstr>
      <vt:lpstr>Temperature &amp; Humidity Sensor</vt:lpstr>
      <vt:lpstr>Soil Moisture Sensor (Analog)</vt:lpstr>
      <vt:lpstr>Labs</vt:lpstr>
      <vt:lpstr>Tasks</vt:lpstr>
      <vt:lpstr>Make a game</vt:lpstr>
      <vt:lpstr>Wrap-Up &amp; Preview of Day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hobby bwanali</cp:lastModifiedBy>
  <cp:revision>25</cp:revision>
  <dcterms:modified xsi:type="dcterms:W3CDTF">2025-10-16T21:07:29Z</dcterms:modified>
</cp:coreProperties>
</file>